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884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643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259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67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439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992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6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09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838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07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647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8FF9F-8FD6-4060-88B2-DE851B10929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71F39-23A0-4A3E-BF6E-2E78242E2E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113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260F23-E86F-EECA-DDDE-94E474620AF4}"/>
              </a:ext>
            </a:extLst>
          </p:cNvPr>
          <p:cNvSpPr/>
          <p:nvPr/>
        </p:nvSpPr>
        <p:spPr>
          <a:xfrm>
            <a:off x="495637" y="1194637"/>
            <a:ext cx="5866726" cy="1007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CE848F-6AA4-5D17-64AC-5C63D5E87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61" y="327047"/>
            <a:ext cx="2581661" cy="7315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88FC451-C763-5CA5-CEBB-3D3276B8F139}"/>
              </a:ext>
            </a:extLst>
          </p:cNvPr>
          <p:cNvSpPr txBox="1"/>
          <p:nvPr/>
        </p:nvSpPr>
        <p:spPr>
          <a:xfrm>
            <a:off x="2509482" y="3699300"/>
            <a:ext cx="2238113" cy="724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base"/>
            <a:r>
              <a:rPr lang="en-IN" sz="2311" b="1" dirty="0">
                <a:latin typeface="var(--font-heading)"/>
              </a:rPr>
              <a:t>Milking Machine</a:t>
            </a:r>
            <a:br>
              <a:rPr lang="en-IN" sz="2311" dirty="0"/>
            </a:br>
            <a:endParaRPr lang="en-IN" b="1" dirty="0">
              <a:latin typeface="Quicksand SemiBold" pitchFamily="2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75A0FD1-B8EF-5FE4-7FF7-A6CC151C2D7B}"/>
              </a:ext>
            </a:extLst>
          </p:cNvPr>
          <p:cNvGraphicFramePr>
            <a:graphicFrameLocks noGrp="1"/>
          </p:cNvGraphicFramePr>
          <p:nvPr/>
        </p:nvGraphicFramePr>
        <p:xfrm>
          <a:off x="495637" y="4254123"/>
          <a:ext cx="5866726" cy="521550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026487">
                  <a:extLst>
                    <a:ext uri="{9D8B030D-6E8A-4147-A177-3AD203B41FA5}">
                      <a16:colId xmlns:a16="http://schemas.microsoft.com/office/drawing/2014/main" val="2111335747"/>
                    </a:ext>
                  </a:extLst>
                </a:gridCol>
                <a:gridCol w="2840239">
                  <a:extLst>
                    <a:ext uri="{9D8B030D-6E8A-4147-A177-3AD203B41FA5}">
                      <a16:colId xmlns:a16="http://schemas.microsoft.com/office/drawing/2014/main" val="3635862369"/>
                    </a:ext>
                  </a:extLst>
                </a:gridCol>
              </a:tblGrid>
              <a:tr h="23956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Enterprise Name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kern="1200" cap="none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  <a:sym typeface="Calibri"/>
                        </a:rPr>
                        <a:t>S</a:t>
                      </a:r>
                      <a:r>
                        <a:rPr lang="en-IN" sz="1050" b="0" i="0" u="none" strike="noStrike" kern="1200" cap="none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  <a:sym typeface="Calibri"/>
                        </a:rPr>
                        <a:t>mart </a:t>
                      </a:r>
                      <a:r>
                        <a:rPr lang="en-IN" sz="1050" b="0" i="0" u="none" strike="noStrike" kern="1200" cap="none" dirty="0" err="1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  <a:sym typeface="Calibri"/>
                        </a:rPr>
                        <a:t>Agro</a:t>
                      </a:r>
                      <a:r>
                        <a:rPr lang="en-IN" sz="1050" b="0" i="0" u="none" strike="noStrike" kern="1200" cap="none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IN" sz="1050" b="0" i="0" u="none" strike="noStrike" kern="1200" cap="none" dirty="0" err="1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  <a:sym typeface="Calibri"/>
                        </a:rPr>
                        <a:t>Machinerys</a:t>
                      </a:r>
                      <a:endParaRPr sz="1050" b="0" i="0" u="none" strike="noStrike" cap="none" dirty="0">
                        <a:solidFill>
                          <a:schemeClr val="tx1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80899"/>
                  </a:ext>
                </a:extLst>
              </a:tr>
              <a:tr h="3705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Model Name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SAM  Milking Machine 400S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656201852"/>
                  </a:ext>
                </a:extLst>
              </a:tr>
              <a:tr h="2948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Model No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362104356"/>
                  </a:ext>
                </a:extLst>
              </a:tr>
              <a:tr h="415246">
                <a:tc>
                  <a:txBody>
                    <a:bodyPr/>
                    <a:lstStyle/>
                    <a:p>
                      <a:pPr algn="ctr" fontAlgn="base"/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Tank Capacity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  <a:tabLst/>
                        <a:defRPr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25 Liters</a:t>
                      </a: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3435541928"/>
                  </a:ext>
                </a:extLst>
              </a:tr>
              <a:tr h="38823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Type(Cluster)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 Double Cluster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3130514068"/>
                  </a:ext>
                </a:extLst>
              </a:tr>
              <a:tr h="38823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Number of Tanks: </a:t>
                      </a: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Single Bucket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870820336"/>
                  </a:ext>
                </a:extLst>
              </a:tr>
              <a:tr h="38823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Power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1.5 HP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981882115"/>
                  </a:ext>
                </a:extLst>
              </a:tr>
              <a:tr h="3158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Voltage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IN" sz="1050" b="0" i="0" kern="1200" dirty="0">
                          <a:solidFill>
                            <a:schemeClr val="tx1"/>
                          </a:solidFill>
                          <a:effectLst/>
                          <a:latin typeface="Quicksand"/>
                          <a:ea typeface="+mn-ea"/>
                          <a:cs typeface="+mn-cs"/>
                        </a:rPr>
                        <a:t> 48 V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178257117"/>
                  </a:ext>
                </a:extLst>
              </a:tr>
              <a:tr h="3053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Warranty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1 Year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2354065401"/>
                  </a:ext>
                </a:extLst>
              </a:tr>
              <a:tr h="3053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Usage/Application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2965198285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Suitability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3307141998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Impact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NA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1990932443"/>
                  </a:ext>
                </a:extLst>
              </a:tr>
              <a:tr h="44641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Indicative Solar Design</a:t>
                      </a:r>
                      <a:r>
                        <a:rPr lang="en-US" sz="1050" b="0" u="none" strike="noStrike" cap="none" dirty="0">
                          <a:solidFill>
                            <a:srgbClr val="FF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*(Assumption: Working Hours - 2 hours, Days of Autonomy - 2, Average of Sunshine 5) </a:t>
                      </a:r>
                      <a:endParaRPr sz="1050" b="0" u="none" strike="noStrike" cap="none" dirty="0">
                        <a:latin typeface="Quicksand"/>
                      </a:endParaRPr>
                    </a:p>
                  </a:txBody>
                  <a:tcPr marL="6150" marR="6150" marT="615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859870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Solar Panel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1600 Wp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2793334214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Battery</a:t>
                      </a:r>
                      <a:endParaRPr sz="1050" b="0" i="0" u="none" strike="noStrike" cap="none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200 ah, 48V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3748076062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PCU /Charge Regulator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22 – 25 Cattles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2272259176"/>
                  </a:ext>
                </a:extLst>
              </a:tr>
              <a:tr h="2262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u="none" strike="noStrike" cap="none" dirty="0"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Price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050" b="0" i="0" u="none" strike="noStrike" cap="none" dirty="0">
                          <a:solidFill>
                            <a:srgbClr val="000000"/>
                          </a:solidFill>
                          <a:latin typeface="Quicksand"/>
                          <a:ea typeface="Calibri"/>
                          <a:cs typeface="Calibri"/>
                          <a:sym typeface="Calibri"/>
                        </a:rPr>
                        <a:t>65,000</a:t>
                      </a:r>
                      <a:endParaRPr sz="1050" b="0" i="0" u="none" strike="noStrike" cap="none" dirty="0">
                        <a:solidFill>
                          <a:srgbClr val="000000"/>
                        </a:solidFill>
                        <a:latin typeface="Quicksand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150" marR="6150" marT="6150" marB="0" anchor="ctr"/>
                </a:tc>
                <a:extLst>
                  <a:ext uri="{0D108BD9-81ED-4DB2-BD59-A6C34878D82A}">
                    <a16:rowId xmlns:a16="http://schemas.microsoft.com/office/drawing/2014/main" val="1675064594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94FF376-42CC-1BC0-AA3A-A85A27CEE7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6900" y="1433438"/>
            <a:ext cx="3409950" cy="235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59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123</TotalTime>
  <Words>96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Quicksand</vt:lpstr>
      <vt:lpstr>Quicksand SemiBold</vt:lpstr>
      <vt:lpstr>var(--font-heading)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selco foundation</dc:creator>
  <cp:lastModifiedBy>selco foundation</cp:lastModifiedBy>
  <cp:revision>2</cp:revision>
  <dcterms:created xsi:type="dcterms:W3CDTF">2023-09-01T08:47:05Z</dcterms:created>
  <dcterms:modified xsi:type="dcterms:W3CDTF">2023-09-07T12:19:31Z</dcterms:modified>
</cp:coreProperties>
</file>